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637" r:id="rId2"/>
    <p:sldId id="309" r:id="rId3"/>
    <p:sldId id="265" r:id="rId4"/>
    <p:sldId id="259" r:id="rId5"/>
    <p:sldId id="636" r:id="rId6"/>
    <p:sldId id="273" r:id="rId7"/>
    <p:sldId id="30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2D52"/>
    <a:srgbClr val="123C6F"/>
    <a:srgbClr val="15539A"/>
    <a:srgbClr val="9CC1FF"/>
    <a:srgbClr val="363E51"/>
    <a:srgbClr val="E5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7C78BE-BEFF-4925-926A-659DDA17B940}" v="4" dt="2024-04-11T14:09:13.9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30" autoAdjust="0"/>
    <p:restoredTop sz="94660" autoAdjust="0"/>
  </p:normalViewPr>
  <p:slideViewPr>
    <p:cSldViewPr snapToGrid="0">
      <p:cViewPr varScale="1">
        <p:scale>
          <a:sx n="82" d="100"/>
          <a:sy n="82" d="100"/>
        </p:scale>
        <p:origin x="100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345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8B3743-68F7-7E46-A410-43796DE96682}" type="doc">
      <dgm:prSet loTypeId="urn:microsoft.com/office/officeart/2005/8/layout/equation2" loCatId="" qsTypeId="urn:microsoft.com/office/officeart/2005/8/quickstyle/simple1" qsCatId="simple" csTypeId="urn:microsoft.com/office/officeart/2005/8/colors/accent1_2" csCatId="accent1" phldr="1"/>
      <dgm:spPr/>
    </dgm:pt>
    <dgm:pt modelId="{51577A15-1502-604D-BAF4-06546D88C6A6}">
      <dgm:prSet phldrT="[Text]" custT="1"/>
      <dgm:spPr>
        <a:solidFill>
          <a:srgbClr val="0F2D52"/>
        </a:solidFill>
      </dgm:spPr>
      <dgm:t>
        <a:bodyPr/>
        <a:lstStyle/>
        <a:p>
          <a:r>
            <a:rPr lang="en-GB" sz="1800" dirty="0"/>
            <a:t>5100+ members</a:t>
          </a:r>
        </a:p>
      </dgm:t>
    </dgm:pt>
    <dgm:pt modelId="{E111B39D-D42E-8A4D-BFF5-33AAC2147D14}" type="parTrans" cxnId="{29590970-4B28-B44B-A272-0DCD434F384B}">
      <dgm:prSet/>
      <dgm:spPr/>
      <dgm:t>
        <a:bodyPr/>
        <a:lstStyle/>
        <a:p>
          <a:endParaRPr lang="en-GB"/>
        </a:p>
      </dgm:t>
    </dgm:pt>
    <dgm:pt modelId="{B7C426A1-3F1C-7C44-8126-0863AAB118A1}" type="sibTrans" cxnId="{29590970-4B28-B44B-A272-0DCD434F384B}">
      <dgm:prSet/>
      <dgm:spPr/>
      <dgm:t>
        <a:bodyPr/>
        <a:lstStyle/>
        <a:p>
          <a:endParaRPr lang="en-GB"/>
        </a:p>
      </dgm:t>
    </dgm:pt>
    <dgm:pt modelId="{0321891B-C782-4B43-8034-83DAAA282DE8}">
      <dgm:prSet phldrT="[Text]" custT="1"/>
      <dgm:spPr>
        <a:solidFill>
          <a:srgbClr val="0F2D52"/>
        </a:solidFill>
      </dgm:spPr>
      <dgm:t>
        <a:bodyPr/>
        <a:lstStyle/>
        <a:p>
          <a:r>
            <a:rPr lang="en-GB" sz="1800" dirty="0"/>
            <a:t>all segments of the industry</a:t>
          </a:r>
        </a:p>
      </dgm:t>
    </dgm:pt>
    <dgm:pt modelId="{9901BF32-E58A-6644-A87E-5C5823777A84}" type="parTrans" cxnId="{C2329D5E-E0E4-AA46-9149-FA2E953FF137}">
      <dgm:prSet/>
      <dgm:spPr/>
      <dgm:t>
        <a:bodyPr/>
        <a:lstStyle/>
        <a:p>
          <a:endParaRPr lang="en-GB"/>
        </a:p>
      </dgm:t>
    </dgm:pt>
    <dgm:pt modelId="{D62B6A1F-24AA-5445-B120-7406AE308931}" type="sibTrans" cxnId="{C2329D5E-E0E4-AA46-9149-FA2E953FF137}">
      <dgm:prSet/>
      <dgm:spPr/>
      <dgm:t>
        <a:bodyPr/>
        <a:lstStyle/>
        <a:p>
          <a:endParaRPr lang="en-GB"/>
        </a:p>
      </dgm:t>
    </dgm:pt>
    <dgm:pt modelId="{D3693928-0F4B-2D46-89F2-F761F362BA7D}">
      <dgm:prSet phldrT="[Text]"/>
      <dgm:spPr>
        <a:solidFill>
          <a:srgbClr val="C00000"/>
        </a:solidFill>
      </dgm:spPr>
      <dgm:t>
        <a:bodyPr/>
        <a:lstStyle/>
        <a:p>
          <a:r>
            <a:rPr lang="en-GB" dirty="0"/>
            <a:t>WISTA</a:t>
          </a:r>
        </a:p>
      </dgm:t>
    </dgm:pt>
    <dgm:pt modelId="{8DCABB6D-E987-8F46-9987-C73B7BB78F36}" type="parTrans" cxnId="{DBF7B034-A79B-154A-9333-81514355426C}">
      <dgm:prSet/>
      <dgm:spPr/>
      <dgm:t>
        <a:bodyPr/>
        <a:lstStyle/>
        <a:p>
          <a:endParaRPr lang="en-GB"/>
        </a:p>
      </dgm:t>
    </dgm:pt>
    <dgm:pt modelId="{9E2C247F-3598-0B44-A4C8-D47228A41CC5}" type="sibTrans" cxnId="{DBF7B034-A79B-154A-9333-81514355426C}">
      <dgm:prSet/>
      <dgm:spPr/>
      <dgm:t>
        <a:bodyPr/>
        <a:lstStyle/>
        <a:p>
          <a:endParaRPr lang="en-GB"/>
        </a:p>
      </dgm:t>
    </dgm:pt>
    <dgm:pt modelId="{00F2DAF7-D91D-E84E-9F4E-F385F18E38A9}">
      <dgm:prSet custT="1"/>
      <dgm:spPr>
        <a:solidFill>
          <a:srgbClr val="0F2D52"/>
        </a:solidFill>
      </dgm:spPr>
      <dgm:t>
        <a:bodyPr/>
        <a:lstStyle/>
        <a:p>
          <a:r>
            <a:rPr lang="en-GB" sz="1800" dirty="0"/>
            <a:t>59 countries </a:t>
          </a:r>
        </a:p>
      </dgm:t>
    </dgm:pt>
    <dgm:pt modelId="{1DECA369-A09E-BF44-9A80-8D64BB4A59DC}" type="parTrans" cxnId="{1E669508-10BB-9644-923A-55738891DB27}">
      <dgm:prSet/>
      <dgm:spPr/>
      <dgm:t>
        <a:bodyPr/>
        <a:lstStyle/>
        <a:p>
          <a:endParaRPr lang="en-GB"/>
        </a:p>
      </dgm:t>
    </dgm:pt>
    <dgm:pt modelId="{03419BAA-3E70-1D42-BBA8-07547AFBF068}" type="sibTrans" cxnId="{1E669508-10BB-9644-923A-55738891DB27}">
      <dgm:prSet/>
      <dgm:spPr/>
      <dgm:t>
        <a:bodyPr/>
        <a:lstStyle/>
        <a:p>
          <a:endParaRPr lang="en-GB"/>
        </a:p>
      </dgm:t>
    </dgm:pt>
    <dgm:pt modelId="{2683874F-B745-9A43-B44C-03672A94FD00}" type="pres">
      <dgm:prSet presAssocID="{5C8B3743-68F7-7E46-A410-43796DE96682}" presName="Name0" presStyleCnt="0">
        <dgm:presLayoutVars>
          <dgm:dir/>
          <dgm:resizeHandles val="exact"/>
        </dgm:presLayoutVars>
      </dgm:prSet>
      <dgm:spPr/>
    </dgm:pt>
    <dgm:pt modelId="{28E92176-AFA3-B348-9FE6-98829B5209E0}" type="pres">
      <dgm:prSet presAssocID="{5C8B3743-68F7-7E46-A410-43796DE96682}" presName="vNodes" presStyleCnt="0"/>
      <dgm:spPr/>
    </dgm:pt>
    <dgm:pt modelId="{0AB1CA4A-9A51-924F-9A1D-6A37BE332B23}" type="pres">
      <dgm:prSet presAssocID="{51577A15-1502-604D-BAF4-06546D88C6A6}" presName="node" presStyleLbl="node1" presStyleIdx="0" presStyleCnt="4" custScaleX="181180" custScaleY="139400">
        <dgm:presLayoutVars>
          <dgm:bulletEnabled val="1"/>
        </dgm:presLayoutVars>
      </dgm:prSet>
      <dgm:spPr/>
    </dgm:pt>
    <dgm:pt modelId="{2C0B5B88-3D06-CA40-BA39-42FA41D2D2F5}" type="pres">
      <dgm:prSet presAssocID="{B7C426A1-3F1C-7C44-8126-0863AAB118A1}" presName="spacerT" presStyleCnt="0"/>
      <dgm:spPr/>
    </dgm:pt>
    <dgm:pt modelId="{2B2111B7-44DD-C24D-9449-3FA1ADE8B277}" type="pres">
      <dgm:prSet presAssocID="{B7C426A1-3F1C-7C44-8126-0863AAB118A1}" presName="sibTrans" presStyleLbl="sibTrans2D1" presStyleIdx="0" presStyleCnt="3"/>
      <dgm:spPr/>
    </dgm:pt>
    <dgm:pt modelId="{1F0A293B-396B-DD44-9A70-092D0D9404B0}" type="pres">
      <dgm:prSet presAssocID="{B7C426A1-3F1C-7C44-8126-0863AAB118A1}" presName="spacerB" presStyleCnt="0"/>
      <dgm:spPr/>
    </dgm:pt>
    <dgm:pt modelId="{C66E5336-4237-F74B-9696-38485318BB26}" type="pres">
      <dgm:prSet presAssocID="{00F2DAF7-D91D-E84E-9F4E-F385F18E38A9}" presName="node" presStyleLbl="node1" presStyleIdx="1" presStyleCnt="4" custScaleX="181180" custScaleY="137249">
        <dgm:presLayoutVars>
          <dgm:bulletEnabled val="1"/>
        </dgm:presLayoutVars>
      </dgm:prSet>
      <dgm:spPr/>
    </dgm:pt>
    <dgm:pt modelId="{F0F6DB05-2B11-1D4A-AC13-45737D90037E}" type="pres">
      <dgm:prSet presAssocID="{03419BAA-3E70-1D42-BBA8-07547AFBF068}" presName="spacerT" presStyleCnt="0"/>
      <dgm:spPr/>
    </dgm:pt>
    <dgm:pt modelId="{B45798C2-4007-3345-9116-94849936ADFC}" type="pres">
      <dgm:prSet presAssocID="{03419BAA-3E70-1D42-BBA8-07547AFBF068}" presName="sibTrans" presStyleLbl="sibTrans2D1" presStyleIdx="1" presStyleCnt="3"/>
      <dgm:spPr/>
    </dgm:pt>
    <dgm:pt modelId="{6575075B-F6C9-F94F-932D-F69CF87187D3}" type="pres">
      <dgm:prSet presAssocID="{03419BAA-3E70-1D42-BBA8-07547AFBF068}" presName="spacerB" presStyleCnt="0"/>
      <dgm:spPr/>
    </dgm:pt>
    <dgm:pt modelId="{3A432B64-DF6D-2740-92DA-19438BA14A8E}" type="pres">
      <dgm:prSet presAssocID="{0321891B-C782-4B43-8034-83DAAA282DE8}" presName="node" presStyleLbl="node1" presStyleIdx="2" presStyleCnt="4" custScaleX="263056" custScaleY="129779">
        <dgm:presLayoutVars>
          <dgm:bulletEnabled val="1"/>
        </dgm:presLayoutVars>
      </dgm:prSet>
      <dgm:spPr/>
    </dgm:pt>
    <dgm:pt modelId="{43D49BA8-66A2-8C45-A2CB-E47887820EAB}" type="pres">
      <dgm:prSet presAssocID="{5C8B3743-68F7-7E46-A410-43796DE96682}" presName="sibTransLast" presStyleLbl="sibTrans2D1" presStyleIdx="2" presStyleCnt="3"/>
      <dgm:spPr/>
    </dgm:pt>
    <dgm:pt modelId="{BCE900A2-F99D-F04E-8AC6-F50A53027180}" type="pres">
      <dgm:prSet presAssocID="{5C8B3743-68F7-7E46-A410-43796DE96682}" presName="connectorText" presStyleLbl="sibTrans2D1" presStyleIdx="2" presStyleCnt="3"/>
      <dgm:spPr/>
    </dgm:pt>
    <dgm:pt modelId="{04AAFDC9-C039-A943-BCEA-57329C083DEF}" type="pres">
      <dgm:prSet presAssocID="{5C8B3743-68F7-7E46-A410-43796DE96682}" presName="lastNode" presStyleLbl="node1" presStyleIdx="3" presStyleCnt="4" custScaleX="101528" custScaleY="92922">
        <dgm:presLayoutVars>
          <dgm:bulletEnabled val="1"/>
        </dgm:presLayoutVars>
      </dgm:prSet>
      <dgm:spPr/>
    </dgm:pt>
  </dgm:ptLst>
  <dgm:cxnLst>
    <dgm:cxn modelId="{1E669508-10BB-9644-923A-55738891DB27}" srcId="{5C8B3743-68F7-7E46-A410-43796DE96682}" destId="{00F2DAF7-D91D-E84E-9F4E-F385F18E38A9}" srcOrd="1" destOrd="0" parTransId="{1DECA369-A09E-BF44-9A80-8D64BB4A59DC}" sibTransId="{03419BAA-3E70-1D42-BBA8-07547AFBF068}"/>
    <dgm:cxn modelId="{B6881018-693C-2F4A-8A13-036F1C3EFA18}" type="presOf" srcId="{B7C426A1-3F1C-7C44-8126-0863AAB118A1}" destId="{2B2111B7-44DD-C24D-9449-3FA1ADE8B277}" srcOrd="0" destOrd="0" presId="urn:microsoft.com/office/officeart/2005/8/layout/equation2"/>
    <dgm:cxn modelId="{ADA6D625-44C7-F04E-B4E4-66C59EBC548E}" type="presOf" srcId="{0321891B-C782-4B43-8034-83DAAA282DE8}" destId="{3A432B64-DF6D-2740-92DA-19438BA14A8E}" srcOrd="0" destOrd="0" presId="urn:microsoft.com/office/officeart/2005/8/layout/equation2"/>
    <dgm:cxn modelId="{DBF7B034-A79B-154A-9333-81514355426C}" srcId="{5C8B3743-68F7-7E46-A410-43796DE96682}" destId="{D3693928-0F4B-2D46-89F2-F761F362BA7D}" srcOrd="3" destOrd="0" parTransId="{8DCABB6D-E987-8F46-9987-C73B7BB78F36}" sibTransId="{9E2C247F-3598-0B44-A4C8-D47228A41CC5}"/>
    <dgm:cxn modelId="{C2329D5E-E0E4-AA46-9149-FA2E953FF137}" srcId="{5C8B3743-68F7-7E46-A410-43796DE96682}" destId="{0321891B-C782-4B43-8034-83DAAA282DE8}" srcOrd="2" destOrd="0" parTransId="{9901BF32-E58A-6644-A87E-5C5823777A84}" sibTransId="{D62B6A1F-24AA-5445-B120-7406AE308931}"/>
    <dgm:cxn modelId="{EB67024F-97CC-0840-9EB3-27C021BCC13E}" type="presOf" srcId="{5C8B3743-68F7-7E46-A410-43796DE96682}" destId="{2683874F-B745-9A43-B44C-03672A94FD00}" srcOrd="0" destOrd="0" presId="urn:microsoft.com/office/officeart/2005/8/layout/equation2"/>
    <dgm:cxn modelId="{29590970-4B28-B44B-A272-0DCD434F384B}" srcId="{5C8B3743-68F7-7E46-A410-43796DE96682}" destId="{51577A15-1502-604D-BAF4-06546D88C6A6}" srcOrd="0" destOrd="0" parTransId="{E111B39D-D42E-8A4D-BFF5-33AAC2147D14}" sibTransId="{B7C426A1-3F1C-7C44-8126-0863AAB118A1}"/>
    <dgm:cxn modelId="{B668AA89-385A-9C47-A799-C409746FE0E2}" type="presOf" srcId="{51577A15-1502-604D-BAF4-06546D88C6A6}" destId="{0AB1CA4A-9A51-924F-9A1D-6A37BE332B23}" srcOrd="0" destOrd="0" presId="urn:microsoft.com/office/officeart/2005/8/layout/equation2"/>
    <dgm:cxn modelId="{917ADD8F-52BD-4C4A-87EF-EC5182A7D88C}" type="presOf" srcId="{00F2DAF7-D91D-E84E-9F4E-F385F18E38A9}" destId="{C66E5336-4237-F74B-9696-38485318BB26}" srcOrd="0" destOrd="0" presId="urn:microsoft.com/office/officeart/2005/8/layout/equation2"/>
    <dgm:cxn modelId="{821794AB-3B01-B54B-817B-124921830FCC}" type="presOf" srcId="{D62B6A1F-24AA-5445-B120-7406AE308931}" destId="{BCE900A2-F99D-F04E-8AC6-F50A53027180}" srcOrd="1" destOrd="0" presId="urn:microsoft.com/office/officeart/2005/8/layout/equation2"/>
    <dgm:cxn modelId="{37F329C5-891C-FE4D-B8C8-B2D7325249D1}" type="presOf" srcId="{03419BAA-3E70-1D42-BBA8-07547AFBF068}" destId="{B45798C2-4007-3345-9116-94849936ADFC}" srcOrd="0" destOrd="0" presId="urn:microsoft.com/office/officeart/2005/8/layout/equation2"/>
    <dgm:cxn modelId="{127D9FDF-50D5-8C4B-A0C4-0189B9824707}" type="presOf" srcId="{D3693928-0F4B-2D46-89F2-F761F362BA7D}" destId="{04AAFDC9-C039-A943-BCEA-57329C083DEF}" srcOrd="0" destOrd="0" presId="urn:microsoft.com/office/officeart/2005/8/layout/equation2"/>
    <dgm:cxn modelId="{AA771BFF-D174-0546-A399-DBFB86D07CDA}" type="presOf" srcId="{D62B6A1F-24AA-5445-B120-7406AE308931}" destId="{43D49BA8-66A2-8C45-A2CB-E47887820EAB}" srcOrd="0" destOrd="0" presId="urn:microsoft.com/office/officeart/2005/8/layout/equation2"/>
    <dgm:cxn modelId="{8269C6CA-7234-3241-9F9D-FBCDC7F013BB}" type="presParOf" srcId="{2683874F-B745-9A43-B44C-03672A94FD00}" destId="{28E92176-AFA3-B348-9FE6-98829B5209E0}" srcOrd="0" destOrd="0" presId="urn:microsoft.com/office/officeart/2005/8/layout/equation2"/>
    <dgm:cxn modelId="{0DEB7EDA-CCC3-5346-98E8-1F80564286FE}" type="presParOf" srcId="{28E92176-AFA3-B348-9FE6-98829B5209E0}" destId="{0AB1CA4A-9A51-924F-9A1D-6A37BE332B23}" srcOrd="0" destOrd="0" presId="urn:microsoft.com/office/officeart/2005/8/layout/equation2"/>
    <dgm:cxn modelId="{D9833502-FF2A-F74B-86EC-AF511167C7BF}" type="presParOf" srcId="{28E92176-AFA3-B348-9FE6-98829B5209E0}" destId="{2C0B5B88-3D06-CA40-BA39-42FA41D2D2F5}" srcOrd="1" destOrd="0" presId="urn:microsoft.com/office/officeart/2005/8/layout/equation2"/>
    <dgm:cxn modelId="{E5907436-2984-2940-AB72-0C3BAEBAE509}" type="presParOf" srcId="{28E92176-AFA3-B348-9FE6-98829B5209E0}" destId="{2B2111B7-44DD-C24D-9449-3FA1ADE8B277}" srcOrd="2" destOrd="0" presId="urn:microsoft.com/office/officeart/2005/8/layout/equation2"/>
    <dgm:cxn modelId="{5F279A4B-398A-1846-8B74-6E9E57472EF4}" type="presParOf" srcId="{28E92176-AFA3-B348-9FE6-98829B5209E0}" destId="{1F0A293B-396B-DD44-9A70-092D0D9404B0}" srcOrd="3" destOrd="0" presId="urn:microsoft.com/office/officeart/2005/8/layout/equation2"/>
    <dgm:cxn modelId="{A4697F54-2143-C64C-A8B9-1EB354F43FDF}" type="presParOf" srcId="{28E92176-AFA3-B348-9FE6-98829B5209E0}" destId="{C66E5336-4237-F74B-9696-38485318BB26}" srcOrd="4" destOrd="0" presId="urn:microsoft.com/office/officeart/2005/8/layout/equation2"/>
    <dgm:cxn modelId="{0C88D65D-6516-1B4F-AC86-1DCDE83E07C2}" type="presParOf" srcId="{28E92176-AFA3-B348-9FE6-98829B5209E0}" destId="{F0F6DB05-2B11-1D4A-AC13-45737D90037E}" srcOrd="5" destOrd="0" presId="urn:microsoft.com/office/officeart/2005/8/layout/equation2"/>
    <dgm:cxn modelId="{0F2BB1C3-D8F0-924C-87C1-91483ED4DBB4}" type="presParOf" srcId="{28E92176-AFA3-B348-9FE6-98829B5209E0}" destId="{B45798C2-4007-3345-9116-94849936ADFC}" srcOrd="6" destOrd="0" presId="urn:microsoft.com/office/officeart/2005/8/layout/equation2"/>
    <dgm:cxn modelId="{8E7D753F-4E39-8E48-A348-0CFEB3597014}" type="presParOf" srcId="{28E92176-AFA3-B348-9FE6-98829B5209E0}" destId="{6575075B-F6C9-F94F-932D-F69CF87187D3}" srcOrd="7" destOrd="0" presId="urn:microsoft.com/office/officeart/2005/8/layout/equation2"/>
    <dgm:cxn modelId="{460D1086-E585-1442-BBF6-021D5741CAFE}" type="presParOf" srcId="{28E92176-AFA3-B348-9FE6-98829B5209E0}" destId="{3A432B64-DF6D-2740-92DA-19438BA14A8E}" srcOrd="8" destOrd="0" presId="urn:microsoft.com/office/officeart/2005/8/layout/equation2"/>
    <dgm:cxn modelId="{0076400A-8F4B-A84E-9291-E3A56A1CB444}" type="presParOf" srcId="{2683874F-B745-9A43-B44C-03672A94FD00}" destId="{43D49BA8-66A2-8C45-A2CB-E47887820EAB}" srcOrd="1" destOrd="0" presId="urn:microsoft.com/office/officeart/2005/8/layout/equation2"/>
    <dgm:cxn modelId="{327E27A6-68C9-DC4B-96D0-B071C06372F2}" type="presParOf" srcId="{43D49BA8-66A2-8C45-A2CB-E47887820EAB}" destId="{BCE900A2-F99D-F04E-8AC6-F50A53027180}" srcOrd="0" destOrd="0" presId="urn:microsoft.com/office/officeart/2005/8/layout/equation2"/>
    <dgm:cxn modelId="{F8247107-1D7D-3248-A705-A7A466FD7FBA}" type="presParOf" srcId="{2683874F-B745-9A43-B44C-03672A94FD00}" destId="{04AAFDC9-C039-A943-BCEA-57329C083DEF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B1CA4A-9A51-924F-9A1D-6A37BE332B23}">
      <dsp:nvSpPr>
        <dsp:cNvPr id="0" name=""/>
        <dsp:cNvSpPr/>
      </dsp:nvSpPr>
      <dsp:spPr>
        <a:xfrm>
          <a:off x="2284395" y="1694"/>
          <a:ext cx="1312198" cy="1009605"/>
        </a:xfrm>
        <a:prstGeom prst="ellipse">
          <a:avLst/>
        </a:prstGeom>
        <a:solidFill>
          <a:srgbClr val="0F2D5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5100+ members</a:t>
          </a:r>
        </a:p>
      </dsp:txBody>
      <dsp:txXfrm>
        <a:off x="2476562" y="149547"/>
        <a:ext cx="927864" cy="713899"/>
      </dsp:txXfrm>
    </dsp:sp>
    <dsp:sp modelId="{2B2111B7-44DD-C24D-9449-3FA1ADE8B277}">
      <dsp:nvSpPr>
        <dsp:cNvPr id="0" name=""/>
        <dsp:cNvSpPr/>
      </dsp:nvSpPr>
      <dsp:spPr>
        <a:xfrm>
          <a:off x="2730461" y="1070109"/>
          <a:ext cx="420065" cy="420065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kern="1200"/>
        </a:p>
      </dsp:txBody>
      <dsp:txXfrm>
        <a:off x="2786141" y="1230742"/>
        <a:ext cx="308705" cy="98799"/>
      </dsp:txXfrm>
    </dsp:sp>
    <dsp:sp modelId="{C66E5336-4237-F74B-9696-38485318BB26}">
      <dsp:nvSpPr>
        <dsp:cNvPr id="0" name=""/>
        <dsp:cNvSpPr/>
      </dsp:nvSpPr>
      <dsp:spPr>
        <a:xfrm>
          <a:off x="2284395" y="1548984"/>
          <a:ext cx="1312198" cy="994027"/>
        </a:xfrm>
        <a:prstGeom prst="ellipse">
          <a:avLst/>
        </a:prstGeom>
        <a:solidFill>
          <a:srgbClr val="0F2D5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59 countries </a:t>
          </a:r>
        </a:p>
      </dsp:txBody>
      <dsp:txXfrm>
        <a:off x="2476562" y="1694556"/>
        <a:ext cx="927864" cy="702883"/>
      </dsp:txXfrm>
    </dsp:sp>
    <dsp:sp modelId="{B45798C2-4007-3345-9116-94849936ADFC}">
      <dsp:nvSpPr>
        <dsp:cNvPr id="0" name=""/>
        <dsp:cNvSpPr/>
      </dsp:nvSpPr>
      <dsp:spPr>
        <a:xfrm>
          <a:off x="2730461" y="2601820"/>
          <a:ext cx="420065" cy="420065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kern="1200"/>
        </a:p>
      </dsp:txBody>
      <dsp:txXfrm>
        <a:off x="2786141" y="2762453"/>
        <a:ext cx="308705" cy="98799"/>
      </dsp:txXfrm>
    </dsp:sp>
    <dsp:sp modelId="{3A432B64-DF6D-2740-92DA-19438BA14A8E}">
      <dsp:nvSpPr>
        <dsp:cNvPr id="0" name=""/>
        <dsp:cNvSpPr/>
      </dsp:nvSpPr>
      <dsp:spPr>
        <a:xfrm>
          <a:off x="1987901" y="3080695"/>
          <a:ext cx="1905185" cy="939925"/>
        </a:xfrm>
        <a:prstGeom prst="ellipse">
          <a:avLst/>
        </a:prstGeom>
        <a:solidFill>
          <a:srgbClr val="0F2D5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all segments of the industry</a:t>
          </a:r>
        </a:p>
      </dsp:txBody>
      <dsp:txXfrm>
        <a:off x="2266909" y="3218344"/>
        <a:ext cx="1347169" cy="664627"/>
      </dsp:txXfrm>
    </dsp:sp>
    <dsp:sp modelId="{43D49BA8-66A2-8C45-A2CB-E47887820EAB}">
      <dsp:nvSpPr>
        <dsp:cNvPr id="0" name=""/>
        <dsp:cNvSpPr/>
      </dsp:nvSpPr>
      <dsp:spPr>
        <a:xfrm>
          <a:off x="4001724" y="1876447"/>
          <a:ext cx="230311" cy="2694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>
        <a:off x="4001724" y="1930331"/>
        <a:ext cx="161218" cy="161653"/>
      </dsp:txXfrm>
    </dsp:sp>
    <dsp:sp modelId="{04AAFDC9-C039-A943-BCEA-57329C083DEF}">
      <dsp:nvSpPr>
        <dsp:cNvPr id="0" name=""/>
        <dsp:cNvSpPr/>
      </dsp:nvSpPr>
      <dsp:spPr>
        <a:xfrm>
          <a:off x="4327637" y="1338169"/>
          <a:ext cx="1470635" cy="1345977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WISTA</a:t>
          </a:r>
        </a:p>
      </dsp:txBody>
      <dsp:txXfrm>
        <a:off x="4543007" y="1535283"/>
        <a:ext cx="1039895" cy="9517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5BC3238-CC1A-E46F-58D2-564DA7F6D8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037DDC-09F7-4EC3-B5E2-0EA4F11F7D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007C88-E1A9-461B-8FB4-F83A3FEC47C0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42D43F-270B-EA97-767A-EB7EEE8477C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DFEC1A-3D38-17B5-8D75-634A348B9F5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6F732-73A0-43B4-953E-E64574434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70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2257B-68EA-4287-AEF4-B383BDCC163F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78D36-D5AC-4E41-8B08-0D3BDA4CE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62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32E3-5065-4C3B-B88E-E614C4BA3C12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EF06-E4A1-450B-B9A7-DC370C9E4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37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32E3-5065-4C3B-B88E-E614C4BA3C12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EF06-E4A1-450B-B9A7-DC370C9E42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-50800"/>
            <a:ext cx="121920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" r="1333"/>
          <a:stretch/>
        </p:blipFill>
        <p:spPr>
          <a:xfrm>
            <a:off x="9982200" y="57150"/>
            <a:ext cx="1990418" cy="100330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0F2D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673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50800"/>
            <a:ext cx="121920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" r="1333"/>
          <a:stretch/>
        </p:blipFill>
        <p:spPr>
          <a:xfrm>
            <a:off x="9982200" y="-50800"/>
            <a:ext cx="1990418" cy="1003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32E3-5065-4C3B-B88E-E614C4BA3C12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EF06-E4A1-450B-B9A7-DC370C9E421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0F2D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078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32E3-5065-4C3B-B88E-E614C4BA3C12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EF06-E4A1-450B-B9A7-DC370C9E4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853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0F2D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32E3-5065-4C3B-B88E-E614C4BA3C12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EF06-E4A1-450B-B9A7-DC370C9E42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50800"/>
            <a:ext cx="121920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27030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0F2D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32E3-5065-4C3B-B88E-E614C4BA3C12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EF06-E4A1-450B-B9A7-DC370C9E42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-50800"/>
            <a:ext cx="121920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" r="1333"/>
          <a:stretch/>
        </p:blipFill>
        <p:spPr>
          <a:xfrm>
            <a:off x="9982200" y="0"/>
            <a:ext cx="1990418" cy="100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998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0F2D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32E3-5065-4C3B-B88E-E614C4BA3C12}" type="datetimeFigureOut">
              <a:rPr lang="en-US" smtClean="0"/>
              <a:t>8/16/2024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EF06-E4A1-450B-B9A7-DC370C9E421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-50800"/>
            <a:ext cx="121920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" r="1333"/>
          <a:stretch/>
        </p:blipFill>
        <p:spPr>
          <a:xfrm>
            <a:off x="9982200" y="136525"/>
            <a:ext cx="1990418" cy="1003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168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32E3-5065-4C3B-B88E-E614C4BA3C12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EF06-E4A1-450B-B9A7-DC370C9E42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-50800"/>
            <a:ext cx="121920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" r="1333"/>
          <a:stretch/>
        </p:blipFill>
        <p:spPr>
          <a:xfrm>
            <a:off x="9982200" y="24606"/>
            <a:ext cx="1990418" cy="10033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0F2D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553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32E3-5065-4C3B-B88E-E614C4BA3C12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EF06-E4A1-450B-B9A7-DC370C9E42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-50800"/>
            <a:ext cx="121920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0F2D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77E8EDB-AE0F-D5BF-502C-8AB2E79EAB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" r="1333"/>
          <a:stretch/>
        </p:blipFill>
        <p:spPr>
          <a:xfrm>
            <a:off x="9982200" y="114300"/>
            <a:ext cx="1990418" cy="100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56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32E3-5065-4C3B-B88E-E614C4BA3C12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EF06-E4A1-450B-B9A7-DC370C9E421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-50800"/>
            <a:ext cx="121920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" r="1333"/>
          <a:stretch/>
        </p:blipFill>
        <p:spPr>
          <a:xfrm>
            <a:off x="9982200" y="24606"/>
            <a:ext cx="1990418" cy="1003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0F2D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497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32E3-5065-4C3B-B88E-E614C4BA3C12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EF06-E4A1-450B-B9A7-DC370C9E421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-50800"/>
            <a:ext cx="121920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" r="1333"/>
          <a:stretch/>
        </p:blipFill>
        <p:spPr>
          <a:xfrm>
            <a:off x="9982200" y="-50800"/>
            <a:ext cx="1990418" cy="100330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0F2D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831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32E3-5065-4C3B-B88E-E614C4BA3C12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EF06-E4A1-450B-B9A7-DC370C9E42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-50800"/>
            <a:ext cx="121920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" r="1333"/>
          <a:stretch/>
        </p:blipFill>
        <p:spPr>
          <a:xfrm>
            <a:off x="9982200" y="0"/>
            <a:ext cx="1990418" cy="10033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0F2D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78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A32E3-5065-4C3B-B88E-E614C4BA3C12}" type="datetimeFigureOut">
              <a:rPr lang="en-US" smtClean="0"/>
              <a:t>8/16/2024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FEF06-E4A1-450B-B9A7-DC370C9E421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SLIDE TITLE</a:t>
            </a:r>
          </a:p>
        </p:txBody>
      </p:sp>
    </p:spTree>
    <p:extLst>
      <p:ext uri="{BB962C8B-B14F-4D97-AF65-F5344CB8AC3E}">
        <p14:creationId xmlns:p14="http://schemas.microsoft.com/office/powerpoint/2010/main" val="1261619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96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logo with a couple of circles and a red circle&#10;&#10;Description automatically generated with medium confidence">
            <a:extLst>
              <a:ext uri="{FF2B5EF4-FFF2-40B4-BE49-F238E27FC236}">
                <a16:creationId xmlns:a16="http://schemas.microsoft.com/office/drawing/2014/main" id="{D3304964-1B2F-6047-E805-49A88034FF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8154"/>
            <a:ext cx="12192000" cy="6248196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FA43471-ED2D-6803-BC7D-90F48D42287D}"/>
              </a:ext>
            </a:extLst>
          </p:cNvPr>
          <p:cNvSpPr/>
          <p:nvPr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0F2D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Women’s International Shipping and Trading Association    |   www.WISTAInternational.com</a:t>
            </a:r>
          </a:p>
        </p:txBody>
      </p:sp>
    </p:spTree>
    <p:extLst>
      <p:ext uri="{BB962C8B-B14F-4D97-AF65-F5344CB8AC3E}">
        <p14:creationId xmlns:p14="http://schemas.microsoft.com/office/powerpoint/2010/main" val="321804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>
            <a:extLst>
              <a:ext uri="{FF2B5EF4-FFF2-40B4-BE49-F238E27FC236}">
                <a16:creationId xmlns:a16="http://schemas.microsoft.com/office/drawing/2014/main" id="{5429980F-69AF-4E2D-BDE3-236FA543EC4F}"/>
              </a:ext>
            </a:extLst>
          </p:cNvPr>
          <p:cNvSpPr txBox="1">
            <a:spLocks/>
          </p:cNvSpPr>
          <p:nvPr/>
        </p:nvSpPr>
        <p:spPr>
          <a:xfrm>
            <a:off x="266158" y="-78792"/>
            <a:ext cx="8548101" cy="1550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4000" b="1" dirty="0">
              <a:solidFill>
                <a:srgbClr val="0F2D52"/>
              </a:solidFill>
            </a:endParaRP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579E69D0-00A4-FF4A-B231-0B8CEB2F1D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4116294"/>
              </p:ext>
            </p:extLst>
          </p:nvPr>
        </p:nvGraphicFramePr>
        <p:xfrm>
          <a:off x="-1249318" y="1332030"/>
          <a:ext cx="7786174" cy="4022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CCBEDEDB-E307-364D-9D36-13AB8B7D1CAE}"/>
              </a:ext>
            </a:extLst>
          </p:cNvPr>
          <p:cNvSpPr/>
          <p:nvPr/>
        </p:nvSpPr>
        <p:spPr>
          <a:xfrm>
            <a:off x="433979" y="407443"/>
            <a:ext cx="42817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0F2D52"/>
                </a:solidFill>
                <a:latin typeface="+mj-lt"/>
              </a:rPr>
              <a:t>WISTA in Numbers</a:t>
            </a:r>
            <a:endParaRPr lang="aa-ET" sz="4400" b="1" dirty="0">
              <a:latin typeface="+mj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6AE897-B0E2-09B7-BF11-F3C93691C5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02767" y="1332030"/>
            <a:ext cx="5864766" cy="3737728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4CEB0E04-C328-109F-C758-EAB7DE07CB65}"/>
              </a:ext>
            </a:extLst>
          </p:cNvPr>
          <p:cNvGrpSpPr/>
          <p:nvPr/>
        </p:nvGrpSpPr>
        <p:grpSpPr>
          <a:xfrm>
            <a:off x="2643769" y="5380049"/>
            <a:ext cx="6476214" cy="877575"/>
            <a:chOff x="407750" y="963435"/>
            <a:chExt cx="1556614" cy="1245291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A4CE12B8-7E0C-E31A-7A94-929866166A06}"/>
                </a:ext>
              </a:extLst>
            </p:cNvPr>
            <p:cNvSpPr/>
            <p:nvPr/>
          </p:nvSpPr>
          <p:spPr>
            <a:xfrm>
              <a:off x="407750" y="963435"/>
              <a:ext cx="1556614" cy="1245291"/>
            </a:xfrm>
            <a:prstGeom prst="roundRect">
              <a:avLst>
                <a:gd name="adj" fmla="val 10000"/>
              </a:avLst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Rectangle: Rounded Corners 4">
              <a:extLst>
                <a:ext uri="{FF2B5EF4-FFF2-40B4-BE49-F238E27FC236}">
                  <a16:creationId xmlns:a16="http://schemas.microsoft.com/office/drawing/2014/main" id="{140B5FE9-3927-FFA7-CB17-DD8A1DAA4E78}"/>
                </a:ext>
              </a:extLst>
            </p:cNvPr>
            <p:cNvSpPr txBox="1"/>
            <p:nvPr/>
          </p:nvSpPr>
          <p:spPr>
            <a:xfrm>
              <a:off x="444223" y="999908"/>
              <a:ext cx="1483668" cy="11723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marL="0" lvl="0" indent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2600" kern="1200" dirty="0">
                <a:solidFill>
                  <a:schemeClr val="bg1"/>
                </a:solidFill>
              </a:endParaRPr>
            </a:p>
            <a:p>
              <a:pPr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2500" kern="1200" dirty="0">
                <a:solidFill>
                  <a:schemeClr val="bg1"/>
                </a:solidFill>
              </a:endParaRPr>
            </a:p>
            <a:p>
              <a:pPr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500" kern="1200" dirty="0">
                  <a:solidFill>
                    <a:schemeClr val="bg1"/>
                  </a:solidFill>
                </a:rPr>
                <a:t>Diverse, Stronger, and Inclusive</a:t>
              </a:r>
            </a:p>
            <a:p>
              <a:pPr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dirty="0">
                  <a:solidFill>
                    <a:schemeClr val="bg1"/>
                  </a:solidFill>
                </a:rPr>
                <a:t>The future of maritime trade &amp; logistics industries</a:t>
              </a:r>
              <a:endParaRPr lang="en-GB" sz="2000" kern="1200" dirty="0">
                <a:solidFill>
                  <a:schemeClr val="bg1"/>
                </a:solidFill>
              </a:endParaRPr>
            </a:p>
            <a:p>
              <a:pPr marL="0" lvl="0" indent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500" kern="1200" dirty="0">
                  <a:solidFill>
                    <a:schemeClr val="bg1"/>
                  </a:solidFill>
                </a:rPr>
                <a:t> </a:t>
              </a:r>
            </a:p>
            <a:p>
              <a:pPr marL="0" lvl="0" indent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3000" kern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2628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795480" y="337657"/>
            <a:ext cx="3008396" cy="831267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rgbClr val="0F2D52"/>
                </a:solidFill>
              </a:rPr>
              <a:t>Committees</a:t>
            </a:r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381F00E3-2588-C4C2-C816-1E73060BDE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5773" y="1274254"/>
            <a:ext cx="5303342" cy="35372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55969C2-A0FB-9FE9-F3EA-4C3370DB924F}"/>
              </a:ext>
            </a:extLst>
          </p:cNvPr>
          <p:cNvSpPr txBox="1"/>
          <p:nvPr/>
        </p:nvSpPr>
        <p:spPr>
          <a:xfrm>
            <a:off x="2912855" y="4851782"/>
            <a:ext cx="14705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dirty="0" err="1">
                <a:solidFill>
                  <a:srgbClr val="0F2D52"/>
                </a:solidFill>
              </a:rPr>
              <a:t>Elpi</a:t>
            </a:r>
            <a:r>
              <a:rPr lang="en-US" sz="1200" b="1" dirty="0">
                <a:solidFill>
                  <a:srgbClr val="0F2D52"/>
                </a:solidFill>
              </a:rPr>
              <a:t> </a:t>
            </a:r>
            <a:r>
              <a:rPr lang="en-US" sz="1200" b="1" dirty="0" err="1">
                <a:solidFill>
                  <a:srgbClr val="0F2D52"/>
                </a:solidFill>
              </a:rPr>
              <a:t>Petraki</a:t>
            </a:r>
            <a:endParaRPr lang="en-US" sz="1200" b="1" dirty="0">
              <a:solidFill>
                <a:srgbClr val="0F2D52"/>
              </a:solidFill>
            </a:endParaRPr>
          </a:p>
          <a:p>
            <a:pPr algn="ctr"/>
            <a:r>
              <a:rPr lang="en-US" sz="1200" b="1" dirty="0">
                <a:solidFill>
                  <a:srgbClr val="0F2D52"/>
                </a:solidFill>
              </a:rPr>
              <a:t>WISTA International</a:t>
            </a:r>
          </a:p>
          <a:p>
            <a:pPr algn="ctr"/>
            <a:r>
              <a:rPr lang="en-US" sz="1200" b="1" dirty="0">
                <a:solidFill>
                  <a:srgbClr val="0F2D52"/>
                </a:solidFill>
              </a:rPr>
              <a:t>President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0DF941-FC77-73E5-313D-4E25E8AEFE76}"/>
              </a:ext>
            </a:extLst>
          </p:cNvPr>
          <p:cNvSpPr txBox="1"/>
          <p:nvPr/>
        </p:nvSpPr>
        <p:spPr>
          <a:xfrm>
            <a:off x="3828429" y="5507540"/>
            <a:ext cx="114770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200" b="1" i="0" dirty="0">
                <a:solidFill>
                  <a:srgbClr val="0F2D52"/>
                </a:solidFill>
                <a:effectLst/>
              </a:rPr>
              <a:t>Jemilat Jawula Mahamah </a:t>
            </a:r>
          </a:p>
          <a:p>
            <a:pPr algn="ctr"/>
            <a:r>
              <a:rPr lang="fi-FI" sz="1200" b="1" i="0" dirty="0">
                <a:solidFill>
                  <a:srgbClr val="0F2D52"/>
                </a:solidFill>
                <a:effectLst/>
              </a:rPr>
              <a:t>WISTA Ghana</a:t>
            </a:r>
          </a:p>
          <a:p>
            <a:pPr algn="ctr"/>
            <a:r>
              <a:rPr lang="fi-FI" sz="1200" b="1" dirty="0">
                <a:solidFill>
                  <a:srgbClr val="0F2D52"/>
                </a:solidFill>
              </a:rPr>
              <a:t>Secretary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EF125E-31B8-4E27-7831-0C29DCDC1062}"/>
              </a:ext>
            </a:extLst>
          </p:cNvPr>
          <p:cNvSpPr txBox="1"/>
          <p:nvPr/>
        </p:nvSpPr>
        <p:spPr>
          <a:xfrm>
            <a:off x="4279769" y="4850373"/>
            <a:ext cx="167592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0F2D52"/>
                </a:solidFill>
              </a:rPr>
              <a:t>Connie </a:t>
            </a:r>
            <a:r>
              <a:rPr lang="en-US" sz="1200" b="1" dirty="0" err="1">
                <a:solidFill>
                  <a:srgbClr val="0F2D52"/>
                </a:solidFill>
              </a:rPr>
              <a:t>Roozen</a:t>
            </a:r>
            <a:endParaRPr lang="en-US" sz="1200" b="1" dirty="0">
              <a:solidFill>
                <a:srgbClr val="0F2D52"/>
              </a:solidFill>
            </a:endParaRPr>
          </a:p>
          <a:p>
            <a:pPr algn="ctr"/>
            <a:r>
              <a:rPr lang="en-US" sz="1200" b="1" dirty="0">
                <a:solidFill>
                  <a:srgbClr val="0F2D52"/>
                </a:solidFill>
              </a:rPr>
              <a:t>WISTA The Netherlands</a:t>
            </a:r>
          </a:p>
          <a:p>
            <a:pPr algn="ctr"/>
            <a:r>
              <a:rPr lang="en-US" sz="1200" b="1" dirty="0">
                <a:solidFill>
                  <a:srgbClr val="0F2D52"/>
                </a:solidFill>
              </a:rPr>
              <a:t>Treasurer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6161DBB-1FC7-2B76-5487-56700F4FF557}"/>
              </a:ext>
            </a:extLst>
          </p:cNvPr>
          <p:cNvSpPr txBox="1"/>
          <p:nvPr/>
        </p:nvSpPr>
        <p:spPr>
          <a:xfrm>
            <a:off x="2288606" y="5518688"/>
            <a:ext cx="148982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i="0" dirty="0" err="1">
                <a:solidFill>
                  <a:srgbClr val="0F2D52"/>
                </a:solidFill>
                <a:effectLst/>
              </a:rPr>
              <a:t>Raimah</a:t>
            </a:r>
            <a:r>
              <a:rPr lang="en-GB" sz="1200" b="1" i="0" dirty="0">
                <a:solidFill>
                  <a:srgbClr val="0F2D52"/>
                </a:solidFill>
                <a:effectLst/>
              </a:rPr>
              <a:t> </a:t>
            </a:r>
            <a:r>
              <a:rPr lang="en-GB" sz="1200" b="1" i="0" dirty="0" err="1">
                <a:solidFill>
                  <a:srgbClr val="0F2D52"/>
                </a:solidFill>
                <a:effectLst/>
              </a:rPr>
              <a:t>Chowdhurry</a:t>
            </a:r>
            <a:endParaRPr lang="en-GB" sz="1200" b="1" dirty="0">
              <a:solidFill>
                <a:srgbClr val="0F2D52"/>
              </a:solidFill>
            </a:endParaRPr>
          </a:p>
          <a:p>
            <a:pPr algn="ctr"/>
            <a:r>
              <a:rPr lang="en-GB" sz="1200" b="1" i="0" dirty="0">
                <a:solidFill>
                  <a:srgbClr val="0F2D52"/>
                </a:solidFill>
                <a:effectLst/>
              </a:rPr>
              <a:t>WISTA Bangladesh</a:t>
            </a:r>
          </a:p>
          <a:p>
            <a:pPr algn="ctr"/>
            <a:r>
              <a:rPr lang="en-GB" sz="1200" b="1" i="0" dirty="0">
                <a:solidFill>
                  <a:srgbClr val="0F2D52"/>
                </a:solidFill>
                <a:effectLst/>
              </a:rPr>
              <a:t>Member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F740CA2-DF0E-C0CF-9A61-46D6A803E2B3}"/>
              </a:ext>
            </a:extLst>
          </p:cNvPr>
          <p:cNvSpPr txBox="1"/>
          <p:nvPr/>
        </p:nvSpPr>
        <p:spPr>
          <a:xfrm>
            <a:off x="529603" y="4837008"/>
            <a:ext cx="12969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i="0" dirty="0">
                <a:solidFill>
                  <a:srgbClr val="0F2D52"/>
                </a:solidFill>
                <a:effectLst/>
              </a:rPr>
              <a:t>Dafne </a:t>
            </a:r>
            <a:r>
              <a:rPr lang="en-GB" sz="1200" b="1" i="0" dirty="0" err="1">
                <a:solidFill>
                  <a:srgbClr val="0F2D52"/>
                </a:solidFill>
                <a:effectLst/>
              </a:rPr>
              <a:t>Angelidis</a:t>
            </a:r>
            <a:endParaRPr lang="en-GB" sz="1200" b="1" dirty="0">
              <a:solidFill>
                <a:srgbClr val="0F2D52"/>
              </a:solidFill>
            </a:endParaRPr>
          </a:p>
          <a:p>
            <a:pPr algn="ctr"/>
            <a:r>
              <a:rPr lang="en-GB" sz="1200" b="1" i="0" dirty="0">
                <a:solidFill>
                  <a:srgbClr val="0F2D52"/>
                </a:solidFill>
                <a:effectLst/>
              </a:rPr>
              <a:t>WISTA Argentina</a:t>
            </a:r>
          </a:p>
          <a:p>
            <a:pPr algn="ctr"/>
            <a:r>
              <a:rPr lang="en-GB" sz="1200" b="1" i="0" dirty="0">
                <a:solidFill>
                  <a:srgbClr val="0F2D52"/>
                </a:solidFill>
                <a:effectLst/>
              </a:rPr>
              <a:t>Member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6BFA88C-34EE-50FF-D04E-57B85BF9A3A0}"/>
              </a:ext>
            </a:extLst>
          </p:cNvPr>
          <p:cNvSpPr txBox="1"/>
          <p:nvPr/>
        </p:nvSpPr>
        <p:spPr>
          <a:xfrm>
            <a:off x="1187527" y="5513269"/>
            <a:ext cx="105107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i="0" dirty="0" err="1">
                <a:solidFill>
                  <a:srgbClr val="0F2D52"/>
                </a:solidFill>
                <a:effectLst/>
              </a:rPr>
              <a:t>Nazli</a:t>
            </a:r>
            <a:r>
              <a:rPr lang="en-GB" sz="1200" b="1" i="0" dirty="0">
                <a:solidFill>
                  <a:srgbClr val="0F2D52"/>
                </a:solidFill>
                <a:effectLst/>
              </a:rPr>
              <a:t> </a:t>
            </a:r>
            <a:r>
              <a:rPr lang="en-GB" sz="1200" b="1" i="0" dirty="0" err="1">
                <a:solidFill>
                  <a:srgbClr val="0F2D52"/>
                </a:solidFill>
                <a:effectLst/>
              </a:rPr>
              <a:t>Selek</a:t>
            </a:r>
            <a:endParaRPr lang="en-GB" sz="1200" b="1" i="0" dirty="0">
              <a:solidFill>
                <a:srgbClr val="0F2D52"/>
              </a:solidFill>
              <a:effectLst/>
            </a:endParaRPr>
          </a:p>
          <a:p>
            <a:pPr algn="ctr"/>
            <a:r>
              <a:rPr lang="en-GB" sz="1200" b="1" i="0" dirty="0">
                <a:solidFill>
                  <a:srgbClr val="0F2D52"/>
                </a:solidFill>
                <a:effectLst/>
              </a:rPr>
              <a:t>WISTA Turkey</a:t>
            </a:r>
          </a:p>
          <a:p>
            <a:pPr algn="ctr"/>
            <a:r>
              <a:rPr lang="en-GB" sz="1200" b="1" dirty="0">
                <a:solidFill>
                  <a:srgbClr val="0F2D52"/>
                </a:solidFill>
              </a:rPr>
              <a:t>Member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15CBF63-B8CC-97B9-9451-BB327CD60FF9}"/>
              </a:ext>
            </a:extLst>
          </p:cNvPr>
          <p:cNvSpPr txBox="1"/>
          <p:nvPr/>
        </p:nvSpPr>
        <p:spPr>
          <a:xfrm>
            <a:off x="1905010" y="4837007"/>
            <a:ext cx="114770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solidFill>
                  <a:srgbClr val="0F2D52"/>
                </a:solidFill>
              </a:rPr>
              <a:t>Meredith Kirby</a:t>
            </a:r>
          </a:p>
          <a:p>
            <a:pPr algn="ctr"/>
            <a:r>
              <a:rPr lang="en-GB" sz="1200" b="1" dirty="0">
                <a:solidFill>
                  <a:srgbClr val="0F2D52"/>
                </a:solidFill>
              </a:rPr>
              <a:t>WISTA USA </a:t>
            </a:r>
          </a:p>
          <a:p>
            <a:pPr algn="ctr"/>
            <a:r>
              <a:rPr lang="en-GB" sz="1200" b="1" dirty="0">
                <a:solidFill>
                  <a:srgbClr val="0F2D52"/>
                </a:solidFill>
              </a:rPr>
              <a:t>Member</a:t>
            </a:r>
            <a:endParaRPr lang="en-US" sz="1200" b="1" dirty="0">
              <a:solidFill>
                <a:srgbClr val="0F2D52"/>
              </a:solidFill>
            </a:endParaRPr>
          </a:p>
        </p:txBody>
      </p:sp>
      <p:pic>
        <p:nvPicPr>
          <p:cNvPr id="24" name="Picture 23" descr="A group of icons with text&#10;&#10;Description automatically generated">
            <a:extLst>
              <a:ext uri="{FF2B5EF4-FFF2-40B4-BE49-F238E27FC236}">
                <a16:creationId xmlns:a16="http://schemas.microsoft.com/office/drawing/2014/main" id="{792653A7-5130-4395-545E-B67163503C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339" y="1274254"/>
            <a:ext cx="4875358" cy="3652181"/>
          </a:xfrm>
          <a:prstGeom prst="rect">
            <a:avLst/>
          </a:prstGeom>
        </p:spPr>
      </p:pic>
      <p:sp>
        <p:nvSpPr>
          <p:cNvPr id="26" name="Title 5">
            <a:extLst>
              <a:ext uri="{FF2B5EF4-FFF2-40B4-BE49-F238E27FC236}">
                <a16:creationId xmlns:a16="http://schemas.microsoft.com/office/drawing/2014/main" id="{CA760D9F-3F64-F70D-6919-C334BFA32080}"/>
              </a:ext>
            </a:extLst>
          </p:cNvPr>
          <p:cNvSpPr txBox="1">
            <a:spLocks/>
          </p:cNvSpPr>
          <p:nvPr/>
        </p:nvSpPr>
        <p:spPr>
          <a:xfrm>
            <a:off x="529603" y="277347"/>
            <a:ext cx="5303342" cy="8312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b="1" dirty="0">
                <a:solidFill>
                  <a:srgbClr val="0F2D52"/>
                </a:solidFill>
              </a:rPr>
              <a:t>WISTA International </a:t>
            </a:r>
            <a:br>
              <a:rPr lang="en-US" sz="3800" b="1" dirty="0">
                <a:solidFill>
                  <a:srgbClr val="0F2D52"/>
                </a:solidFill>
              </a:rPr>
            </a:br>
            <a:r>
              <a:rPr lang="en-US" sz="3800" b="1" dirty="0" err="1">
                <a:solidFill>
                  <a:srgbClr val="0F2D52"/>
                </a:solidFill>
              </a:rPr>
              <a:t>ExCo</a:t>
            </a:r>
            <a:r>
              <a:rPr lang="en-US" sz="3800" b="1" dirty="0">
                <a:solidFill>
                  <a:srgbClr val="0F2D52"/>
                </a:solidFill>
              </a:rPr>
              <a:t> 2023 - 2024</a:t>
            </a:r>
          </a:p>
        </p:txBody>
      </p:sp>
    </p:spTree>
    <p:extLst>
      <p:ext uri="{BB962C8B-B14F-4D97-AF65-F5344CB8AC3E}">
        <p14:creationId xmlns:p14="http://schemas.microsoft.com/office/powerpoint/2010/main" val="702554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222" y="1952153"/>
            <a:ext cx="5759777" cy="1289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lvl="0" indent="-4572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F2D52"/>
                </a:solidFill>
              </a:rPr>
              <a:t>WISTA International was approved for IMO Consultative Status by Council in July 2018 </a:t>
            </a:r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0F2D52"/>
              </a:solidFill>
            </a:endParaRPr>
          </a:p>
          <a:p>
            <a:pPr marL="228600">
              <a:lnSpc>
                <a:spcPct val="90000"/>
              </a:lnSpc>
              <a:spcAft>
                <a:spcPts val="600"/>
              </a:spcAft>
            </a:pP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248384" y="1257813"/>
            <a:ext cx="5759777" cy="7738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 baseline="0" dirty="0">
                <a:solidFill>
                  <a:srgbClr val="0F2D5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dirty="0">
                <a:solidFill>
                  <a:srgbClr val="0F2D52"/>
                </a:solidFill>
                <a:latin typeface="+mj-lt"/>
                <a:ea typeface="+mj-ea"/>
                <a:cs typeface="+mj-cs"/>
              </a:rPr>
              <a:t>IMO</a:t>
            </a:r>
            <a:r>
              <a:rPr lang="en-US" sz="4000" b="1" dirty="0">
                <a:solidFill>
                  <a:srgbClr val="0F2D52"/>
                </a:solidFill>
                <a:latin typeface="+mj-lt"/>
              </a:rPr>
              <a:t> </a:t>
            </a:r>
            <a:r>
              <a:rPr lang="en-US" sz="4000" b="1" dirty="0">
                <a:solidFill>
                  <a:srgbClr val="0F2D52"/>
                </a:solidFill>
                <a:latin typeface="+mj-lt"/>
                <a:ea typeface="+mj-ea"/>
                <a:cs typeface="+mj-cs"/>
              </a:rPr>
              <a:t>Consultative</a:t>
            </a:r>
            <a:r>
              <a:rPr lang="en-US" sz="4000" b="1" dirty="0">
                <a:solidFill>
                  <a:srgbClr val="0F2D52"/>
                </a:solidFill>
                <a:latin typeface="+mj-lt"/>
              </a:rPr>
              <a:t> </a:t>
            </a:r>
            <a:r>
              <a:rPr lang="en-US" sz="4000" b="1" dirty="0">
                <a:solidFill>
                  <a:srgbClr val="0F2D52"/>
                </a:solidFill>
                <a:latin typeface="+mj-lt"/>
                <a:ea typeface="+mj-ea"/>
                <a:cs typeface="+mj-cs"/>
              </a:rPr>
              <a:t>Status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416045-6060-274F-A623-14F09E25D1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51919" y="1644738"/>
            <a:ext cx="4961771" cy="12231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C726C6-7113-9A22-A326-6D79EDC49743}"/>
              </a:ext>
            </a:extLst>
          </p:cNvPr>
          <p:cNvSpPr txBox="1"/>
          <p:nvPr/>
        </p:nvSpPr>
        <p:spPr>
          <a:xfrm>
            <a:off x="1647000" y="3115982"/>
            <a:ext cx="8722322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F2D52"/>
                </a:solidFill>
              </a:rPr>
              <a:t>Women in Maritime-IMO &amp; WISTA International Survey 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rgbClr val="0F2D52"/>
                </a:solidFill>
              </a:rPr>
              <a:t>IMO-WISTA Speakers Bureau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C3AC8F-AE3C-6622-2212-3A65F59D8A54}"/>
              </a:ext>
            </a:extLst>
          </p:cNvPr>
          <p:cNvSpPr txBox="1"/>
          <p:nvPr/>
        </p:nvSpPr>
        <p:spPr>
          <a:xfrm>
            <a:off x="382408" y="3987968"/>
            <a:ext cx="5491727" cy="4562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lnSpc>
                <a:spcPct val="90000"/>
              </a:lnSpc>
              <a:spcAft>
                <a:spcPts val="600"/>
              </a:spcAft>
            </a:pPr>
            <a:r>
              <a:rPr lang="en-US" sz="4000" b="1" dirty="0">
                <a:solidFill>
                  <a:srgbClr val="0F2D52"/>
                </a:solidFill>
                <a:latin typeface="+mj-lt"/>
                <a:ea typeface="+mj-ea"/>
                <a:cs typeface="+mj-cs"/>
              </a:rPr>
              <a:t>UNCTAD</a:t>
            </a:r>
            <a:r>
              <a:rPr lang="en-US" sz="2600" dirty="0">
                <a:solidFill>
                  <a:srgbClr val="0F2D52"/>
                </a:solidFill>
              </a:rPr>
              <a:t> </a:t>
            </a:r>
            <a:r>
              <a:rPr lang="en-US" sz="4000" b="1" dirty="0">
                <a:solidFill>
                  <a:srgbClr val="0F2D52"/>
                </a:solidFill>
                <a:latin typeface="+mj-lt"/>
                <a:ea typeface="+mj-ea"/>
                <a:cs typeface="+mj-cs"/>
              </a:rPr>
              <a:t>Observer</a:t>
            </a:r>
            <a:r>
              <a:rPr lang="en-US" sz="2600" dirty="0">
                <a:solidFill>
                  <a:srgbClr val="0F2D52"/>
                </a:solidFill>
              </a:rPr>
              <a:t> </a:t>
            </a:r>
            <a:r>
              <a:rPr lang="en-US" sz="4000" b="1" dirty="0">
                <a:solidFill>
                  <a:srgbClr val="0F2D52"/>
                </a:solidFill>
                <a:latin typeface="+mj-lt"/>
                <a:ea typeface="+mj-ea"/>
                <a:cs typeface="+mj-cs"/>
              </a:rPr>
              <a:t>Status</a:t>
            </a:r>
          </a:p>
          <a:p>
            <a:pPr marL="457200" lvl="0" indent="-4572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0F2D52"/>
              </a:solidFill>
            </a:endParaRPr>
          </a:p>
          <a:p>
            <a:pPr marL="228600">
              <a:lnSpc>
                <a:spcPct val="90000"/>
              </a:lnSpc>
              <a:spcAft>
                <a:spcPts val="600"/>
              </a:spcAft>
            </a:pPr>
            <a:endParaRPr lang="en-US" sz="2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0998CD-0021-5E3E-7BF4-270E6E96E739}"/>
              </a:ext>
            </a:extLst>
          </p:cNvPr>
          <p:cNvSpPr txBox="1"/>
          <p:nvPr/>
        </p:nvSpPr>
        <p:spPr>
          <a:xfrm>
            <a:off x="382408" y="4667660"/>
            <a:ext cx="5933551" cy="15327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F2D52"/>
                </a:solidFill>
              </a:rPr>
              <a:t>WISTA International was granted Observer Status by the United Nations Conference on Trade and Development (UNCTAD) in July 2023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6B60679-12EE-D8BA-5DDB-4A706498C8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84593" y="4507404"/>
            <a:ext cx="4096421" cy="12231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9D5984E-C42C-1737-09C6-59F5BDBB67F4}"/>
              </a:ext>
            </a:extLst>
          </p:cNvPr>
          <p:cNvSpPr/>
          <p:nvPr/>
        </p:nvSpPr>
        <p:spPr>
          <a:xfrm>
            <a:off x="382408" y="415563"/>
            <a:ext cx="976582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0F2D52"/>
                </a:solidFill>
                <a:latin typeface="+mj-lt"/>
              </a:rPr>
              <a:t>WISTA International Cooperation</a:t>
            </a:r>
            <a:endParaRPr lang="aa-ET" sz="4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54958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95DBBB2-C7F2-B66A-5D80-735F7260CAE8}"/>
              </a:ext>
            </a:extLst>
          </p:cNvPr>
          <p:cNvSpPr txBox="1"/>
          <p:nvPr/>
        </p:nvSpPr>
        <p:spPr>
          <a:xfrm>
            <a:off x="427349" y="1339301"/>
            <a:ext cx="548177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F2D52"/>
                </a:solidFill>
                <a:latin typeface="+mj-lt"/>
                <a:ea typeface="+mj-ea"/>
                <a:cs typeface="+mj-cs"/>
              </a:rPr>
              <a:t>IMO &amp; WISTA Accelerator Program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F2D52"/>
                </a:solidFill>
                <a:latin typeface="+mj-lt"/>
                <a:ea typeface="+mj-ea"/>
                <a:cs typeface="+mj-cs"/>
              </a:rPr>
              <a:t>ICS Scholarship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F2D52"/>
                </a:solidFill>
                <a:latin typeface="+mj-lt"/>
                <a:ea typeface="+mj-ea"/>
                <a:cs typeface="+mj-cs"/>
              </a:rPr>
              <a:t>Women in</a:t>
            </a:r>
            <a:r>
              <a:rPr lang="en-US" sz="2600" dirty="0">
                <a:solidFill>
                  <a:srgbClr val="0F2D52"/>
                </a:solidFill>
              </a:rPr>
              <a:t> Maritime | Training: Presenting with confidence NRF-WISTA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F2D52"/>
                </a:solidFill>
                <a:latin typeface="+mj-lt"/>
                <a:ea typeface="+mj-ea"/>
                <a:cs typeface="+mj-cs"/>
              </a:rPr>
              <a:t>APEC SEN - WIMA - WISTA International Executive Certificate Course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E06FC04-CCAA-A8BB-7FD6-BA9C7A41B383}"/>
              </a:ext>
            </a:extLst>
          </p:cNvPr>
          <p:cNvSpPr txBox="1"/>
          <p:nvPr/>
        </p:nvSpPr>
        <p:spPr>
          <a:xfrm>
            <a:off x="6096000" y="1339301"/>
            <a:ext cx="5481772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F2D52"/>
                </a:solidFill>
                <a:latin typeface="+mj-lt"/>
                <a:ea typeface="+mj-ea"/>
                <a:cs typeface="+mj-cs"/>
              </a:rPr>
              <a:t>Impact of Covid-19 on Women in Maritime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F2D52"/>
                </a:solidFill>
                <a:latin typeface="+mj-lt"/>
                <a:ea typeface="+mj-ea"/>
                <a:cs typeface="+mj-cs"/>
              </a:rPr>
              <a:t>Diversity and Inclusion Pledge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F2D52"/>
                </a:solidFill>
                <a:latin typeface="+mj-lt"/>
                <a:ea typeface="+mj-ea"/>
                <a:cs typeface="+mj-cs"/>
              </a:rPr>
              <a:t>Gender Diversity Handbook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600" b="1" dirty="0">
              <a:solidFill>
                <a:srgbClr val="0F2D52"/>
              </a:solidFill>
              <a:latin typeface="+mj-lt"/>
              <a:ea typeface="+mj-ea"/>
              <a:cs typeface="+mj-cs"/>
            </a:endParaRPr>
          </a:p>
          <a:p>
            <a:endParaRPr lang="en-US" sz="4000" b="1" dirty="0">
              <a:solidFill>
                <a:srgbClr val="0F2D5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Title 5">
            <a:extLst>
              <a:ext uri="{FF2B5EF4-FFF2-40B4-BE49-F238E27FC236}">
                <a16:creationId xmlns:a16="http://schemas.microsoft.com/office/drawing/2014/main" id="{6D81B189-30D3-E83A-B098-84E9F6A605B2}"/>
              </a:ext>
            </a:extLst>
          </p:cNvPr>
          <p:cNvSpPr txBox="1">
            <a:spLocks/>
          </p:cNvSpPr>
          <p:nvPr/>
        </p:nvSpPr>
        <p:spPr>
          <a:xfrm>
            <a:off x="427349" y="357901"/>
            <a:ext cx="5303342" cy="8312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0F2D52"/>
                </a:solidFill>
              </a:rPr>
              <a:t>Further Education</a:t>
            </a:r>
          </a:p>
        </p:txBody>
      </p:sp>
      <p:sp>
        <p:nvSpPr>
          <p:cNvPr id="16" name="Title 5">
            <a:extLst>
              <a:ext uri="{FF2B5EF4-FFF2-40B4-BE49-F238E27FC236}">
                <a16:creationId xmlns:a16="http://schemas.microsoft.com/office/drawing/2014/main" id="{AFA86AE0-0678-1F16-86A5-29BD0580EE07}"/>
              </a:ext>
            </a:extLst>
          </p:cNvPr>
          <p:cNvSpPr txBox="1">
            <a:spLocks/>
          </p:cNvSpPr>
          <p:nvPr/>
        </p:nvSpPr>
        <p:spPr>
          <a:xfrm>
            <a:off x="5977183" y="357901"/>
            <a:ext cx="4118924" cy="8312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0F2D52"/>
                </a:solidFill>
              </a:rPr>
              <a:t>Research Projects</a:t>
            </a:r>
          </a:p>
        </p:txBody>
      </p:sp>
    </p:spTree>
    <p:extLst>
      <p:ext uri="{BB962C8B-B14F-4D97-AF65-F5344CB8AC3E}">
        <p14:creationId xmlns:p14="http://schemas.microsoft.com/office/powerpoint/2010/main" val="3674474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2371830-C813-CD53-C644-393F85AA21EE}"/>
              </a:ext>
            </a:extLst>
          </p:cNvPr>
          <p:cNvSpPr txBox="1"/>
          <p:nvPr/>
        </p:nvSpPr>
        <p:spPr>
          <a:xfrm>
            <a:off x="542040" y="3011642"/>
            <a:ext cx="11015222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0F2D52"/>
                </a:solidFill>
                <a:latin typeface="+mj-lt"/>
                <a:ea typeface="+mj-ea"/>
                <a:cs typeface="+mj-cs"/>
              </a:rPr>
              <a:t>Regional</a:t>
            </a:r>
            <a:r>
              <a:rPr lang="en-US" sz="4000" dirty="0">
                <a:solidFill>
                  <a:srgbClr val="0F2D52"/>
                </a:solidFill>
                <a:ea typeface="+mj-ea"/>
                <a:cs typeface="+mj-cs"/>
              </a:rPr>
              <a:t> </a:t>
            </a:r>
            <a:r>
              <a:rPr lang="en-US" sz="4000" b="1" dirty="0">
                <a:solidFill>
                  <a:srgbClr val="0F2D52"/>
                </a:solidFill>
                <a:latin typeface="+mj-lt"/>
                <a:ea typeface="+mj-ea"/>
                <a:cs typeface="+mj-cs"/>
              </a:rPr>
              <a:t>Conferences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F2D52"/>
                </a:solidFill>
              </a:rPr>
              <a:t>WISTA MED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F2D52"/>
                </a:solidFill>
              </a:rPr>
              <a:t>WISTA Atlantic Forum 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F2D52"/>
                </a:solidFill>
              </a:rPr>
              <a:t>WISTA Nordic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F2D52"/>
                </a:solidFill>
              </a:rPr>
              <a:t>WISTA Asia Pacific Region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F2D52"/>
                </a:solidFill>
              </a:rPr>
              <a:t>WISTA Africa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B3E56A-0744-1A00-C6B9-233ED7800B6F}"/>
              </a:ext>
            </a:extLst>
          </p:cNvPr>
          <p:cNvSpPr txBox="1"/>
          <p:nvPr/>
        </p:nvSpPr>
        <p:spPr>
          <a:xfrm>
            <a:off x="542040" y="1365037"/>
            <a:ext cx="11015222" cy="16466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0F2D52"/>
                </a:solidFill>
                <a:latin typeface="+mj-lt"/>
                <a:ea typeface="+mj-ea"/>
                <a:cs typeface="+mj-cs"/>
              </a:rPr>
              <a:t>Annual</a:t>
            </a:r>
            <a:r>
              <a:rPr lang="en-US" sz="4000" dirty="0">
                <a:solidFill>
                  <a:srgbClr val="0F2D52"/>
                </a:solidFill>
                <a:ea typeface="+mj-ea"/>
                <a:cs typeface="+mj-cs"/>
              </a:rPr>
              <a:t> </a:t>
            </a:r>
            <a:r>
              <a:rPr lang="en-US" sz="4000" b="1" dirty="0">
                <a:solidFill>
                  <a:srgbClr val="0F2D52"/>
                </a:solidFill>
                <a:latin typeface="+mj-lt"/>
                <a:ea typeface="+mj-ea"/>
                <a:cs typeface="+mj-cs"/>
              </a:rPr>
              <a:t>General</a:t>
            </a:r>
            <a:r>
              <a:rPr lang="en-US" sz="4000" dirty="0">
                <a:solidFill>
                  <a:srgbClr val="0F2D52"/>
                </a:solidFill>
                <a:ea typeface="+mj-ea"/>
                <a:cs typeface="+mj-cs"/>
              </a:rPr>
              <a:t> </a:t>
            </a:r>
            <a:r>
              <a:rPr lang="en-US" sz="4000" b="1" dirty="0">
                <a:solidFill>
                  <a:srgbClr val="0F2D52"/>
                </a:solidFill>
                <a:latin typeface="+mj-lt"/>
                <a:ea typeface="+mj-ea"/>
                <a:cs typeface="+mj-cs"/>
              </a:rPr>
              <a:t>Meetings</a:t>
            </a:r>
            <a:r>
              <a:rPr lang="en-US" sz="4000" dirty="0">
                <a:solidFill>
                  <a:srgbClr val="0F2D52"/>
                </a:solidFill>
                <a:ea typeface="+mj-ea"/>
                <a:cs typeface="+mj-cs"/>
              </a:rPr>
              <a:t> </a:t>
            </a:r>
            <a:r>
              <a:rPr lang="en-US" sz="4000" b="1" dirty="0">
                <a:solidFill>
                  <a:srgbClr val="0F2D52"/>
                </a:solidFill>
                <a:latin typeface="+mj-lt"/>
                <a:ea typeface="+mj-ea"/>
                <a:cs typeface="+mj-cs"/>
              </a:rPr>
              <a:t>and</a:t>
            </a:r>
            <a:r>
              <a:rPr lang="en-US" sz="4000" dirty="0">
                <a:solidFill>
                  <a:srgbClr val="0F2D52"/>
                </a:solidFill>
                <a:ea typeface="+mj-ea"/>
                <a:cs typeface="+mj-cs"/>
              </a:rPr>
              <a:t> </a:t>
            </a:r>
            <a:r>
              <a:rPr lang="en-US" sz="4000" b="1" dirty="0">
                <a:solidFill>
                  <a:srgbClr val="0F2D52"/>
                </a:solidFill>
                <a:latin typeface="+mj-lt"/>
                <a:ea typeface="+mj-ea"/>
                <a:cs typeface="+mj-cs"/>
              </a:rPr>
              <a:t>Conferences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F2D52"/>
                </a:solidFill>
              </a:rPr>
              <a:t>2024 Limassol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F2D52"/>
                </a:solidFill>
              </a:rPr>
              <a:t>2025 Barcelona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BF65C4-10E7-041B-1D72-A82DC0EEA6F7}"/>
              </a:ext>
            </a:extLst>
          </p:cNvPr>
          <p:cNvSpPr/>
          <p:nvPr/>
        </p:nvSpPr>
        <p:spPr>
          <a:xfrm>
            <a:off x="405697" y="445427"/>
            <a:ext cx="774848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0F2D52"/>
                </a:solidFill>
                <a:latin typeface="+mj-lt"/>
              </a:rPr>
              <a:t>WISTA Meetings &amp; Conferences</a:t>
            </a:r>
            <a:endParaRPr lang="aa-ET" sz="4400" b="1" dirty="0">
              <a:latin typeface="+mj-lt"/>
            </a:endParaRPr>
          </a:p>
        </p:txBody>
      </p:sp>
      <p:pic>
        <p:nvPicPr>
          <p:cNvPr id="3" name="Picture 2" descr="A logo with a couple of circles and a red circle&#10;&#10;Description automatically generated with medium confidence">
            <a:extLst>
              <a:ext uri="{FF2B5EF4-FFF2-40B4-BE49-F238E27FC236}">
                <a16:creationId xmlns:a16="http://schemas.microsoft.com/office/drawing/2014/main" id="{909D3B2F-FEED-B41D-C843-9829ACB331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3150" y="87076"/>
            <a:ext cx="2095500" cy="1028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922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E388FA2-21DA-3840-8E51-35DE51BC45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68118" y="2188742"/>
            <a:ext cx="5055762" cy="248051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8847677-454A-9D4F-B929-B9BBAC01AA03}"/>
              </a:ext>
            </a:extLst>
          </p:cNvPr>
          <p:cNvSpPr txBox="1"/>
          <p:nvPr/>
        </p:nvSpPr>
        <p:spPr>
          <a:xfrm>
            <a:off x="1288432" y="5220772"/>
            <a:ext cx="961513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C00000"/>
                </a:solidFill>
              </a:rPr>
              <a:t>PROFESSIONAL – DYNAMIC – COMMITTED - OPEN-MINDED</a:t>
            </a:r>
            <a:endParaRPr lang="en-US" sz="3000" dirty="0">
              <a:solidFill>
                <a:srgbClr val="C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9542B6-E088-E546-A905-AC14A0EEF2E3}"/>
              </a:ext>
            </a:extLst>
          </p:cNvPr>
          <p:cNvSpPr txBox="1"/>
          <p:nvPr/>
        </p:nvSpPr>
        <p:spPr>
          <a:xfrm>
            <a:off x="2835668" y="6434593"/>
            <a:ext cx="7715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Women’s International Shipping and Trading Association   www.wistainternational.com</a:t>
            </a:r>
          </a:p>
        </p:txBody>
      </p:sp>
    </p:spTree>
    <p:extLst>
      <p:ext uri="{BB962C8B-B14F-4D97-AF65-F5344CB8AC3E}">
        <p14:creationId xmlns:p14="http://schemas.microsoft.com/office/powerpoint/2010/main" val="265635479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3">
      <a:dk1>
        <a:sysClr val="windowText" lastClr="000000"/>
      </a:dk1>
      <a:lt1>
        <a:sysClr val="window" lastClr="FFFFFF"/>
      </a:lt1>
      <a:dk2>
        <a:srgbClr val="FFFFFF"/>
      </a:dk2>
      <a:lt2>
        <a:srgbClr val="E9E9E9"/>
      </a:lt2>
      <a:accent1>
        <a:srgbClr val="0F2D52"/>
      </a:accent1>
      <a:accent2>
        <a:srgbClr val="C0311A"/>
      </a:accent2>
      <a:accent3>
        <a:srgbClr val="C0311A"/>
      </a:accent3>
      <a:accent4>
        <a:srgbClr val="0F2D52"/>
      </a:accent4>
      <a:accent5>
        <a:srgbClr val="4472C4"/>
      </a:accent5>
      <a:accent6>
        <a:srgbClr val="000000"/>
      </a:accent6>
      <a:hlink>
        <a:srgbClr val="C0311A"/>
      </a:hlink>
      <a:folHlink>
        <a:srgbClr val="C0311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TA Template" id="{36A14252-2A8C-4B02-A23D-8A00575B8A35}" vid="{4CDFD32E-866F-42F7-90EF-5522EC2B52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9527</TotalTime>
  <Words>232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Aptos</vt:lpstr>
      <vt:lpstr>Arial</vt:lpstr>
      <vt:lpstr>Calibri</vt:lpstr>
      <vt:lpstr>Calibri Light</vt:lpstr>
      <vt:lpstr>Verdana</vt:lpstr>
      <vt:lpstr>Custom Design</vt:lpstr>
      <vt:lpstr>PowerPoint Presentation</vt:lpstr>
      <vt:lpstr>PowerPoint Presentation</vt:lpstr>
      <vt:lpstr>Committees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Despina Panayiotou Theodosiou</dc:creator>
  <cp:keywords/>
  <dc:description/>
  <cp:lastModifiedBy>WISTA International</cp:lastModifiedBy>
  <cp:revision>224</cp:revision>
  <dcterms:created xsi:type="dcterms:W3CDTF">2017-04-11T20:02:00Z</dcterms:created>
  <dcterms:modified xsi:type="dcterms:W3CDTF">2024-08-16T17:17:41Z</dcterms:modified>
  <cp:category/>
</cp:coreProperties>
</file>